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emf" ContentType="image/x-emf"/>
  <Override PartName="/docProps/app.xml" ContentType="application/vnd.openxmlformats-officedocument.extended-propertie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8027"/>
    <p:restoredTop sz="94660"/>
  </p:normalViewPr>
  <p:slideViewPr>
    <p:cSldViewPr snapToGrid="0">
      <p:cViewPr varScale="1">
        <p:scale>
          <a:sx d="100" n="101"/>
          <a:sy d="100" n="101"/>
        </p:scale>
        <p:origin x="150" y="426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7" Type="http://schemas.openxmlformats.org/officeDocument/2006/relationships/tableStyles" Target="tableStyles.xml" /><Relationship Id="rId16" Type="http://schemas.openxmlformats.org/officeDocument/2006/relationships/theme" Target="theme/theme1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763" r="-1921" b="-3763"/>
          <a:stretch/>
        </p:blipFill>
        <p:spPr>
          <a:xfrm>
            <a:off x="149721" y="113903"/>
            <a:ext cx="6349008" cy="6561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BBFA0A5-7705-06C0-B952-C6A506DF6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9518BF9-1AA0-1A5F-D7B6-FD10EF9D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B7AB07-9395-ECEE-15D4-B42E2CD6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6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175079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44" t="-3763" r="-2077" b="-3944"/>
          <a:stretch/>
        </p:blipFill>
        <p:spPr>
          <a:xfrm>
            <a:off x="144259" y="113843"/>
            <a:ext cx="6359931" cy="65726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1A492AAD-0B26-F9CA-3B04-62E10E1CA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120DC36-3498-BC59-39DD-C6E9F489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460A897-314F-9BAD-E215-6E363C10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tx1"/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1430322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62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23395-B7C0-F521-D589-F6A48651CF27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C669B-21FE-0019-5B6C-05E702E6DEB2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293073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AA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87C9E-C756-D96F-6980-2B3C3BF84DE6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76D53D-B2B2-906D-459F-E684388AF49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6900641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un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17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17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2E391-A0D1-2E14-99C5-437856E98AEB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9108D-A6E4-2E78-7494-EF0106D92840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51322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C5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96BF72-0603-FF3A-40A0-C34E901BF738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D4A3C-B72C-46CD-1C72-7FA7B2A832EB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7430950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80F68-8EC4-F796-EE63-4ABED677DA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F4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1B0295-F5D1-7803-3225-F1DB414420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8414" y="368300"/>
            <a:ext cx="5421796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Partie 1</a:t>
            </a:r>
            <a:br>
              <a:rPr lang="fr-FR" dirty="0"/>
            </a:br>
            <a:r>
              <a:rPr lang="fr-FR" dirty="0"/>
              <a:t>Titre à venir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F253FB-A598-C0F9-69EF-278C1B1B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9403" y="1026795"/>
            <a:ext cx="4804410" cy="4804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82EA22-F467-4A2E-3FC2-E185BA09AF6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249484-78BD-66C6-2685-C39467CAB87D}"/>
              </a:ext>
            </a:extLst>
          </p:cNvPr>
          <p:cNvSpPr/>
          <p:nvPr/>
        </p:nvSpPr>
        <p:spPr>
          <a:xfrm>
            <a:off x="0" y="5949950"/>
            <a:ext cx="1019908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85F37-EEFA-72AA-B14A-1BBE9CCF64FC}"/>
              </a:ext>
            </a:extLst>
          </p:cNvPr>
          <p:cNvSpPr/>
          <p:nvPr/>
        </p:nvSpPr>
        <p:spPr>
          <a:xfrm>
            <a:off x="0" y="5949950"/>
            <a:ext cx="2302136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B8A288DF-7B17-B3BD-1D4A-4222F569A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8413" y="2020174"/>
            <a:ext cx="5421797" cy="787176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575334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99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2">
                  <a:lumMod val="75000"/>
                </a:schemeClr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2">
                    <a:lumMod val="75000"/>
                  </a:schemeClr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478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bg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63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un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tx2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tx2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ED1F65-D3F9-5AD6-9FB8-8FC4744E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24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urquois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4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4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893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eu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6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6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534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uge_UnivRennes-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DA158F-984A-6D2A-7A63-94F2740F4E7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600"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 sz="2000"/>
            </a:lvl2pPr>
            <a:lvl4pPr marL="0" indent="0">
              <a:buNone/>
              <a:defRPr sz="1400"/>
            </a:lvl4pPr>
            <a:lvl5pPr marL="540000" indent="-180000">
              <a:buClr>
                <a:schemeClr val="accent1"/>
              </a:buClr>
              <a:buSzPct val="70000"/>
              <a:buFont typeface="Wingdings" panose="05000000000000000000" pitchFamily="2" charset="2"/>
              <a:buChar char="v"/>
              <a:defRPr sz="1600">
                <a:solidFill>
                  <a:schemeClr val="accent1"/>
                </a:solidFill>
              </a:defRPr>
            </a:lvl5pPr>
            <a:lvl6pPr marL="5400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fr-FR" dirty="0"/>
              <a:t>Premier niveau du chapitre</a:t>
            </a:r>
          </a:p>
          <a:p>
            <a:pPr lvl="1"/>
            <a:r>
              <a:rPr lang="fr-FR" dirty="0"/>
              <a:t>Deuxième niveau</a:t>
            </a:r>
          </a:p>
          <a:p>
            <a:pPr lvl="4"/>
            <a:r>
              <a:rPr lang="fr-FR" dirty="0"/>
              <a:t>Troisième niveau</a:t>
            </a:r>
          </a:p>
          <a:p>
            <a:pPr lvl="5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1C8721-ED64-C007-F5B1-AE113A4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636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/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3415499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/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546284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/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tx2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2746202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/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4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1995317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buClr>
                <a:schemeClr val="accent6"/>
              </a:buClr>
              <a:defRPr/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 lang="fr-FR" sz="2600" b="0" kern="1200" baseline="0" dirty="0" smtClean="0">
                <a:solidFill>
                  <a:schemeClr val="accent6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Arial" panose="020B0604020202020204" pitchFamily="34" charset="0"/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Modifier les styles du texte du masque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Deuxième niveau</a:t>
            </a:r>
          </a:p>
          <a:p>
            <a:pPr marL="0" lvl="2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Troisième niveau</a:t>
            </a:r>
          </a:p>
          <a:p>
            <a:pPr marL="0" lvl="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909374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Texte-2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E780C-C937-7566-32AF-61C814CB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233487"/>
            <a:ext cx="5400000" cy="47164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05E910-8548-D6A5-C9E4-58CD5E27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4013" y="1233488"/>
            <a:ext cx="5400000" cy="471646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 marL="0" indent="-180000">
              <a:defRPr lang="fr-FR" sz="2000" b="0" i="0" kern="1200" baseline="0" dirty="0" smtClean="0">
                <a:solidFill>
                  <a:schemeClr val="tx1"/>
                </a:solidFill>
                <a:latin typeface="Unirennes Text" panose="00000300000000000000" pitchFamily="50" charset="0"/>
                <a:ea typeface="Unirennes Text" panose="00000300000000000000" pitchFamily="50" charset="0"/>
                <a:cs typeface="Roboto" panose="02000000000000000000" pitchFamily="2" charset="0"/>
              </a:defRPr>
            </a:lvl2pPr>
            <a:lvl3pPr marL="540000" indent="-180000">
              <a:defRPr lang="fr-FR" sz="1600" b="0" i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29452B-E7B6-4257-9126-CFB03022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67637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vert</a:t>
            </a:r>
          </a:p>
        </p:txBody>
      </p:sp>
    </p:spTree>
    <p:extLst>
      <p:ext uri="{BB962C8B-B14F-4D97-AF65-F5344CB8AC3E}">
        <p14:creationId xmlns:p14="http://schemas.microsoft.com/office/powerpoint/2010/main" val="1283337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n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bg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fr-FR" dirty="0"/>
              <a:t>Titre thème orange</a:t>
            </a:r>
          </a:p>
        </p:txBody>
      </p:sp>
    </p:spTree>
    <p:extLst>
      <p:ext uri="{BB962C8B-B14F-4D97-AF65-F5344CB8AC3E}">
        <p14:creationId xmlns:p14="http://schemas.microsoft.com/office/powerpoint/2010/main" val="237189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un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tx2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prune</a:t>
            </a:r>
          </a:p>
        </p:txBody>
      </p:sp>
    </p:spTree>
    <p:extLst>
      <p:ext uri="{BB962C8B-B14F-4D97-AF65-F5344CB8AC3E}">
        <p14:creationId xmlns:p14="http://schemas.microsoft.com/office/powerpoint/2010/main" val="35766276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4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turquoise</a:t>
            </a:r>
          </a:p>
        </p:txBody>
      </p:sp>
    </p:spTree>
    <p:extLst>
      <p:ext uri="{BB962C8B-B14F-4D97-AF65-F5344CB8AC3E}">
        <p14:creationId xmlns:p14="http://schemas.microsoft.com/office/powerpoint/2010/main" val="2429926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eu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6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bleu</a:t>
            </a:r>
          </a:p>
        </p:txBody>
      </p:sp>
    </p:spTree>
    <p:extLst>
      <p:ext uri="{BB962C8B-B14F-4D97-AF65-F5344CB8AC3E}">
        <p14:creationId xmlns:p14="http://schemas.microsoft.com/office/powerpoint/2010/main" val="3600902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uge_UnivRennes-Image+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F6DE9433-C7FC-54C5-D15F-80C7311A83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998" y="1233488"/>
            <a:ext cx="7533001" cy="4716462"/>
          </a:xfrm>
          <a:solidFill>
            <a:schemeClr val="accent1"/>
          </a:solidFill>
        </p:spPr>
        <p:txBody>
          <a:bodyPr anchor="ctr" anchorCtr="1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F9BAA4C-68C2-FE9A-74DF-BE27EFD45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60971" y="1806575"/>
            <a:ext cx="3211830" cy="1033717"/>
          </a:xfrm>
          <a:solidFill>
            <a:schemeClr val="tx1"/>
          </a:solidFill>
        </p:spPr>
        <p:txBody>
          <a:bodyPr wrap="square" lIns="108000" tIns="108000" rIns="108000" bIns="10800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150813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6000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5D74346-CAD0-3D9E-F7B6-3CF2095B33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99" y="0"/>
            <a:ext cx="11316013" cy="756000"/>
          </a:xfrm>
          <a:noFill/>
        </p:spPr>
        <p:txBody>
          <a:bodyPr/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Titre thème rouge</a:t>
            </a:r>
          </a:p>
        </p:txBody>
      </p:sp>
    </p:spTree>
    <p:extLst>
      <p:ext uri="{BB962C8B-B14F-4D97-AF65-F5344CB8AC3E}">
        <p14:creationId xmlns:p14="http://schemas.microsoft.com/office/powerpoint/2010/main" val="3090817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UnivRennes-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8F080-3739-35E4-FF9C-9C91BD70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5E6DA5-BECC-A75E-27DB-9ECE55A4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89118-ECC4-FC4E-896C-1FC95A86AD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385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nivRennes-DerDe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F438BF1-367D-661A-AB4B-6A0AF1812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t="-40692" b="-4011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7432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2FBDA76-7E71-57D1-FFD7-774C8F69A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90688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rgbClr val="00764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EBBCD1-2259-0FFF-B495-2F3BDD95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F19633-5538-52D2-EC78-A4CF384C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07F8B3-76B4-64E1-C089-EADF024CC5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121" t="-3099" r="-1922" b="-4426"/>
          <a:stretch/>
        </p:blipFill>
        <p:spPr>
          <a:xfrm>
            <a:off x="149691" y="148224"/>
            <a:ext cx="634906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2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345887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rquoise_UnivRennes-CouvMo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41C53B-88E2-E40C-876B-616C85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1" t="-3099" r="-1921" b="-4426"/>
          <a:stretch/>
        </p:blipFill>
        <p:spPr>
          <a:xfrm>
            <a:off x="149721" y="148224"/>
            <a:ext cx="6349008" cy="65615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0DD83557-F79C-3B69-6D81-140176D63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46281" y="2271246"/>
            <a:ext cx="27432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2000" b="0" i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434298-9C1C-5C47-9FDE-6127F2BDBDE3}" type="datetimeFigureOut">
              <a:rPr lang="fr-FR" smtClean="0"/>
              <a:pPr/>
              <a:t>07/11/2023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28FDE2-830E-3F14-9976-0BC55DEB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ECECD1-1271-C2C6-B353-AE7204D9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281" y="5848330"/>
            <a:ext cx="1787398" cy="543306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56905354-D784-2296-F0A7-5445BDC60E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552" y="1233488"/>
            <a:ext cx="5174065" cy="1031389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80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fr-FR" dirty="0"/>
              <a:t>Titre (</a:t>
            </a:r>
            <a:r>
              <a:rPr lang="fr-FR" dirty="0" err="1"/>
              <a:t>UniRennes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ou Arial </a:t>
            </a:r>
            <a:r>
              <a:rPr lang="fr-FR" dirty="0" err="1"/>
              <a:t>bold</a:t>
            </a:r>
            <a:r>
              <a:rPr lang="fr-FR" dirty="0"/>
              <a:t> – 32)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3DC3791C-084D-9A0F-697B-0FD5BA27C4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35750" y="148133"/>
            <a:ext cx="5134460" cy="787176"/>
          </a:xfrm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5000" b="0" i="0" kern="1200" baseline="0" dirty="0">
                <a:solidFill>
                  <a:schemeClr val="accent4">
                    <a:lumMod val="50000"/>
                  </a:schemeClr>
                </a:solidFill>
                <a:latin typeface="Unirennes Inline" panose="00000300000000000000" pitchFamily="50" charset="0"/>
                <a:ea typeface="Unirennes Inline" panose="00000300000000000000" pitchFamily="50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Thème I mot clef</a:t>
            </a:r>
          </a:p>
        </p:txBody>
      </p:sp>
    </p:spTree>
    <p:extLst>
      <p:ext uri="{BB962C8B-B14F-4D97-AF65-F5344CB8AC3E}">
        <p14:creationId xmlns:p14="http://schemas.microsoft.com/office/powerpoint/2010/main" val="23539715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  <p15:guide id="5" pos="4180">
          <p15:clr>
            <a:srgbClr val="FBAE40"/>
          </p15:clr>
        </p15:guide>
        <p15:guide id="6" pos="2094">
          <p15:clr>
            <a:srgbClr val="FBAE40"/>
          </p15:clr>
        </p15:guide>
      </p15:sldGuideLst>
    </p:ext>
  </p:extLst>
</p:sldLayout>
</file>

<file path=ppt/slideMasters/_rels/slideMaster1.xml.rels><?xml version="1.0" encoding="UTF-8"?><Relationships xmlns="http://schemas.openxmlformats.org/package/2006/relationships"><Relationship Id="rId13" Target="../slideLayouts/slideLayout13.xml" Type="http://schemas.openxmlformats.org/officeDocument/2006/relationships/slideLayout" /><Relationship Id="rId18" Target="../slideLayouts/slideLayout18.xml" Type="http://schemas.openxmlformats.org/officeDocument/2006/relationships/slideLayout" /><Relationship Id="rId26" Target="../slideLayouts/slideLayout26.xml" Type="http://schemas.openxmlformats.org/officeDocument/2006/relationships/slideLayout" /><Relationship Id="rId39" Target="../media/image1.png" Type="http://schemas.openxmlformats.org/officeDocument/2006/relationships/image" /><Relationship Id="rId21" Target="../slideLayouts/slideLayout21.xml" Type="http://schemas.openxmlformats.org/officeDocument/2006/relationships/slideLayout" /><Relationship Id="rId34" Target="../slideLayouts/slideLayout34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5" Target="../slideLayouts/slideLayout25.xml" Type="http://schemas.openxmlformats.org/officeDocument/2006/relationships/slideLayout" /><Relationship Id="rId33" Target="../slideLayouts/slideLayout33.xml" Type="http://schemas.openxmlformats.org/officeDocument/2006/relationships/slideLayout" /><Relationship Id="rId38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20" Target="../slideLayouts/slideLayout20.xml" Type="http://schemas.openxmlformats.org/officeDocument/2006/relationships/slideLayout" /><Relationship Id="rId29" Target="../slideLayouts/slideLayout29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24" Target="../slideLayouts/slideLayout24.xml" Type="http://schemas.openxmlformats.org/officeDocument/2006/relationships/slideLayout" /><Relationship Id="rId32" Target="../slideLayouts/slideLayout32.xml" Type="http://schemas.openxmlformats.org/officeDocument/2006/relationships/slideLayout" /><Relationship Id="rId37" Target="../slideLayouts/slideLayout37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23" Target="../slideLayouts/slideLayout23.xml" Type="http://schemas.openxmlformats.org/officeDocument/2006/relationships/slideLayout" /><Relationship Id="rId28" Target="../slideLayouts/slideLayout28.xml" Type="http://schemas.openxmlformats.org/officeDocument/2006/relationships/slideLayout" /><Relationship Id="rId36" Target="../slideLayouts/slideLayout36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slideLayouts/slideLayout19.xml" Type="http://schemas.openxmlformats.org/officeDocument/2006/relationships/slideLayout" /><Relationship Id="rId31" Target="../slideLayouts/slideLayout31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Relationship Id="rId22" Target="../slideLayouts/slideLayout22.xml" Type="http://schemas.openxmlformats.org/officeDocument/2006/relationships/slideLayout" /><Relationship Id="rId27" Target="../slideLayouts/slideLayout27.xml" Type="http://schemas.openxmlformats.org/officeDocument/2006/relationships/slideLayout" /><Relationship Id="rId30" Target="../slideLayouts/slideLayout30.xml" Type="http://schemas.openxmlformats.org/officeDocument/2006/relationships/slideLayout" /><Relationship Id="rId35" Target="../slideLayouts/slideLayout35.xml" Type="http://schemas.openxmlformats.org/officeDocument/2006/relationships/slideLayout" /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8513EBE-15DA-5E4E-5C96-B6EC3935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9" y="0"/>
            <a:ext cx="11316013" cy="756000"/>
          </a:xfrm>
          <a:prstGeom prst="rect">
            <a:avLst/>
          </a:prstGeom>
          <a:noFill/>
        </p:spPr>
        <p:txBody>
          <a:bodyPr anchor="b" bIns="0" lIns="0" rIns="0" rtlCol="0" tIns="0" vert="horz" wrap="none">
            <a:noAutofit/>
          </a:bodyPr>
          <a:lstStyle/>
          <a:p>
            <a:r>
              <a:rPr dirty="0" lang="fr-FR"/>
              <a:t>Titre </a:t>
            </a:r>
            <a:r>
              <a:rPr dirty="0" err="1" lang="fr-FR"/>
              <a:t>UniRennes</a:t>
            </a:r>
            <a:r>
              <a:rPr dirty="0" lang="fr-FR"/>
              <a:t> </a:t>
            </a:r>
            <a:r>
              <a:rPr dirty="0" err="1" lang="fr-FR"/>
              <a:t>Text</a:t>
            </a:r>
            <a:r>
              <a:rPr dirty="0" lang="fr-FR"/>
              <a:t> (ou Arial </a:t>
            </a:r>
            <a:r>
              <a:rPr dirty="0" err="1" lang="fr-FR"/>
              <a:t>bold</a:t>
            </a:r>
            <a:r>
              <a:rPr dirty="0" lang="fr-FR"/>
              <a:t>) - 32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DBF59B-F208-B5F1-4E4E-1758A9E2E30A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442913" y="1253330"/>
            <a:ext cx="11341100" cy="4696619"/>
          </a:xfrm>
          <a:prstGeom prst="rect">
            <a:avLst/>
          </a:prstGeom>
        </p:spPr>
        <p:txBody>
          <a:bodyPr bIns="0" lIns="0" rIns="0" rtlCol="0" tIns="0" vert="horz">
            <a:normAutofit/>
          </a:bodyPr>
          <a:lstStyle/>
          <a:p>
            <a:pPr lvl="0"/>
            <a:r>
              <a:rPr dirty="0" lang="fr-FR"/>
              <a:t>Premier niveau – corps 26 – couleur du thème</a:t>
            </a:r>
          </a:p>
          <a:p>
            <a:pPr lvl="1"/>
            <a:r>
              <a:rPr dirty="0" lang="fr-FR"/>
              <a:t>Deuxième niveau – corps 20 – texte noir puce couleur du thème</a:t>
            </a:r>
          </a:p>
          <a:p>
            <a:pPr lvl="2"/>
            <a:r>
              <a:rPr dirty="0" lang="fr-FR"/>
              <a:t>Troisième niveau – Arial corps 16 – texte couleur du thème puce noire</a:t>
            </a:r>
          </a:p>
          <a:p>
            <a:pPr lvl="3"/>
            <a:r>
              <a:rPr dirty="0" lang="fr-FR"/>
              <a:t>Quatrième niveau – Arial corps 14 – texte noir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673321-E7A3-3474-20B1-201D89C9DC7D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2297430" y="6221411"/>
            <a:ext cx="7600950" cy="360000"/>
          </a:xfrm>
          <a:prstGeom prst="rect">
            <a:avLst/>
          </a:prstGeom>
        </p:spPr>
        <p:txBody>
          <a:bodyPr anchor="ctr" bIns="0" lIns="0" rIns="0" rtlCol="0" tIns="0" vert="horz" wrap="none"/>
          <a:lstStyle>
            <a:lvl1pPr algn="ctr">
              <a:defRPr b="0" i="0" sz="1000">
                <a:solidFill>
                  <a:schemeClr val="tx1"/>
                </a:solidFill>
                <a:latin charset="0" panose="020B0502020202020204" pitchFamily="34" typeface="Century Gothic"/>
              </a:defRPr>
            </a:lvl1pPr>
          </a:lstStyle>
          <a:p>
            <a:endParaRPr dirty="0"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2A70AE-E952-5975-77C8-936E5E2C05D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11424013" y="6221412"/>
            <a:ext cx="360000" cy="360000"/>
          </a:xfrm>
          <a:prstGeom prst="rect">
            <a:avLst/>
          </a:prstGeom>
        </p:spPr>
        <p:txBody>
          <a:bodyPr anchor="ctr" bIns="0" lIns="0" rIns="0" rtlCol="0" tIns="0" vert="horz"/>
          <a:lstStyle>
            <a:lvl1pPr algn="r">
              <a:defRPr b="1" i="0" sz="1100">
                <a:solidFill>
                  <a:schemeClr val="tx1"/>
                </a:solidFill>
                <a:latin charset="0" panose="020B0502020202020204" pitchFamily="34" typeface="Century Gothic"/>
              </a:defRPr>
            </a:lvl1pPr>
          </a:lstStyle>
          <a:p>
            <a:fld id="{41F89118-ECC4-FC4E-896C-1FC95A86AD3F}" type="slidenum">
              <a:rPr lang="fr-FR" smtClean="0"/>
              <a:pPr/>
              <a:t>‹N°›</a:t>
            </a:fld>
            <a:endParaRPr dirty="0"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B58962-E0AC-1158-F789-61346E5B1F26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05A49E-B507-72B3-7D2D-D82BA82A90B7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/>
          <a:stretch/>
        </p:blipFill>
        <p:spPr>
          <a:xfrm>
            <a:off x="256647" y="6258058"/>
            <a:ext cx="1926484" cy="2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0647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98" r:id="rId1"/>
    <p:sldLayoutId id="2147483699" r:id="rId2"/>
    <p:sldLayoutId id="2147483713" r:id="rId3"/>
    <p:sldLayoutId id="2147483712" r:id="rId4"/>
    <p:sldLayoutId id="2147483714" r:id="rId5"/>
    <p:sldLayoutId id="2147483692" r:id="rId6"/>
    <p:sldLayoutId id="2147483711" r:id="rId7"/>
    <p:sldLayoutId id="2147483693" r:id="rId8"/>
    <p:sldLayoutId id="2147483695" r:id="rId9"/>
    <p:sldLayoutId id="2147483696" r:id="rId10"/>
    <p:sldLayoutId id="2147483697" r:id="rId11"/>
    <p:sldLayoutId id="2147483702" r:id="rId12"/>
    <p:sldLayoutId id="2147483701" r:id="rId13"/>
    <p:sldLayoutId id="2147483700" r:id="rId14"/>
    <p:sldLayoutId id="2147483703" r:id="rId15"/>
    <p:sldLayoutId id="2147483704" r:id="rId16"/>
    <p:sldLayoutId id="2147483705" r:id="rId17"/>
    <p:sldLayoutId id="2147483706" r:id="rId18"/>
    <p:sldLayoutId id="2147483717" r:id="rId19"/>
    <p:sldLayoutId id="2147483718" r:id="rId20"/>
    <p:sldLayoutId id="2147483716" r:id="rId21"/>
    <p:sldLayoutId id="2147483719" r:id="rId22"/>
    <p:sldLayoutId id="2147483715" r:id="rId23"/>
    <p:sldLayoutId id="2147483707" r:id="rId24"/>
    <p:sldLayoutId id="2147483721" r:id="rId25"/>
    <p:sldLayoutId id="2147483722" r:id="rId26"/>
    <p:sldLayoutId id="2147483723" r:id="rId27"/>
    <p:sldLayoutId id="2147483724" r:id="rId28"/>
    <p:sldLayoutId id="2147483720" r:id="rId29"/>
    <p:sldLayoutId id="2147483708" r:id="rId30"/>
    <p:sldLayoutId id="2147483726" r:id="rId31"/>
    <p:sldLayoutId id="2147483727" r:id="rId32"/>
    <p:sldLayoutId id="2147483728" r:id="rId33"/>
    <p:sldLayoutId id="2147483729" r:id="rId34"/>
    <p:sldLayoutId id="2147483725" r:id="rId35"/>
    <p:sldLayoutId id="2147483709" r:id="rId36"/>
    <p:sldLayoutId id="2147483710" r:id="rId37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baseline="0" i="0" kern="1200" sz="3200">
          <a:solidFill>
            <a:schemeClr val="tx1"/>
          </a:solidFill>
          <a:latin charset="0" panose="00000300000000000000" pitchFamily="50" typeface="Unirennes Text"/>
          <a:ea charset="0" panose="00000300000000000000" pitchFamily="50" typeface="Unirennes Text"/>
          <a:cs charset="0" panose="020B0604020202020204" pitchFamily="34" typeface="Arial"/>
        </a:defRPr>
      </a:lvl1pPr>
    </p:titleStyle>
    <p:bodyStyle>
      <a:lvl1pPr algn="l" defTabSz="914400" eaLnBrk="1" hangingPunct="1" indent="0" latinLnBrk="0" marL="0" rtl="0">
        <a:lnSpc>
          <a:spcPct val="100000"/>
        </a:lnSpc>
        <a:spcBef>
          <a:spcPts val="600"/>
        </a:spcBef>
        <a:buFont charset="0" panose="020B0604020202020204" pitchFamily="34" typeface="Arial"/>
        <a:buNone/>
        <a:defRPr b="0" baseline="0" kern="1200" sz="2600">
          <a:solidFill>
            <a:schemeClr val="tx1">
              <a:lumMod val="50000"/>
              <a:lumOff val="50000"/>
            </a:schemeClr>
          </a:solidFill>
          <a:latin charset="0" panose="00000300000000000000" pitchFamily="50" typeface="Unirennes Text"/>
          <a:ea charset="0" panose="00000300000000000000" pitchFamily="50" typeface="Unirennes Text"/>
          <a:cs charset="0" panose="020B0604020202020204" pitchFamily="34" typeface="Arial"/>
        </a:defRPr>
      </a:lvl1pPr>
      <a:lvl2pPr algn="l" defTabSz="914400" eaLnBrk="1" hangingPunct="1" indent="-180000" latinLnBrk="0" marL="0" rtl="0">
        <a:lnSpc>
          <a:spcPct val="10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charset="0" panose="020B0604020202020204" pitchFamily="34" typeface="Arial"/>
        <a:buChar char="•"/>
        <a:tabLst/>
        <a:defRPr b="0" baseline="0" i="0" kern="1200" sz="2000">
          <a:solidFill>
            <a:schemeClr val="tx1"/>
          </a:solidFill>
          <a:latin charset="0" panose="00000300000000000000" pitchFamily="50" typeface="Unirennes Text"/>
          <a:ea charset="0" panose="00000300000000000000" pitchFamily="50" typeface="Unirennes Text"/>
          <a:cs charset="0" panose="02000000000000000000" pitchFamily="2" typeface="Roboto"/>
        </a:defRPr>
      </a:lvl2pPr>
      <a:lvl3pPr algn="l" defTabSz="914400" eaLnBrk="1" hangingPunct="1" indent="-180000" latinLnBrk="0" marL="540000" rtl="0">
        <a:lnSpc>
          <a:spcPct val="100000"/>
        </a:lnSpc>
        <a:spcBef>
          <a:spcPts val="600"/>
        </a:spcBef>
        <a:buClr>
          <a:schemeClr val="tx1"/>
        </a:buClr>
        <a:buSzPct val="70000"/>
        <a:buFont charset="2" panose="05000000000000000000" pitchFamily="2" typeface="Wingdings"/>
        <a:buChar char="v"/>
        <a:tabLst/>
        <a:defRPr b="0" i="0" kern="1200" sz="1600">
          <a:solidFill>
            <a:schemeClr val="tx1">
              <a:lumMod val="50000"/>
              <a:lumOff val="50000"/>
            </a:schemeClr>
          </a:solidFill>
          <a:latin charset="0" panose="020B0604020202020204" pitchFamily="34" typeface="Arial"/>
          <a:ea typeface="+mn-ea"/>
          <a:cs charset="0" panose="020B0604020202020204" pitchFamily="34" typeface="Arial"/>
        </a:defRPr>
      </a:lvl3pPr>
      <a:lvl4pPr algn="l" defTabSz="914400" eaLnBrk="1" hangingPunct="1" indent="0" latinLnBrk="0" marL="540000" rtl="0">
        <a:lnSpc>
          <a:spcPct val="100000"/>
        </a:lnSpc>
        <a:spcBef>
          <a:spcPts val="600"/>
        </a:spcBef>
        <a:buFont charset="0" panose="020B0604020202020204" pitchFamily="34" typeface="Arial"/>
        <a:buNone/>
        <a:tabLst/>
        <a:defRPr b="0" i="0" kern="1200" sz="1400">
          <a:solidFill>
            <a:schemeClr val="tx1"/>
          </a:solidFill>
          <a:latin charset="0" panose="020B0604020202020204" pitchFamily="34" typeface="Arial"/>
          <a:ea typeface="+mn-ea"/>
          <a:cs charset="0" panose="020B0604020202020204" pitchFamily="34" typeface="Arial"/>
        </a:defRPr>
      </a:lvl4pPr>
      <a:lvl5pPr algn="l" defTabSz="914400" eaLnBrk="1" hangingPunct="1" indent="0" latinLnBrk="0" marL="540000" rtl="0">
        <a:lnSpc>
          <a:spcPct val="90000"/>
        </a:lnSpc>
        <a:spcBef>
          <a:spcPts val="600"/>
        </a:spcBef>
        <a:buFont charset="0" panose="020B0604020202020204" pitchFamily="34" typeface="Arial"/>
        <a:buNone/>
        <a:tabLst/>
        <a:defRPr b="0" i="0" kern="1200" sz="1600">
          <a:solidFill>
            <a:schemeClr val="tx1"/>
          </a:solidFill>
          <a:latin charset="0" panose="020B0604020202020204" pitchFamily="34" typeface="Arial"/>
          <a:ea typeface="+mn-ea"/>
          <a:cs charset="0" panose="020B0604020202020204" pitchFamily="34" typeface="Arial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9" pos="279">
          <p15:clr>
            <a:srgbClr val="F26B43"/>
          </p15:clr>
        </p15:guide>
        <p15:guide id="10" pos="7423">
          <p15:clr>
            <a:srgbClr val="F26B43"/>
          </p15:clr>
        </p15:guide>
        <p15:guide id="11" pos="3840">
          <p15:clr>
            <a:srgbClr val="F26B43"/>
          </p15:clr>
        </p15:guide>
        <p15:guide id="12" orient="horz" pos="2160">
          <p15:clr>
            <a:srgbClr val="F26B43"/>
          </p15:clr>
        </p15:guide>
        <p15:guide id="13" orient="horz" pos="3748">
          <p15:clr>
            <a:srgbClr val="F26B43"/>
          </p15:clr>
        </p15:guide>
        <p15:guide id="14" orient="horz" pos="77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crd.york.ac.uk/PROSPERO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Débuter une revue de littérature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Damien Belvèze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2023-11-07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EvidenceHunt (IA)</a:t>
            </a:r>
          </a:p>
        </p:txBody>
      </p:sp>
      <p:pic>
        <p:nvPicPr>
          <p:cNvPr descr="images/citationhu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066800"/>
            <a:ext cx="5105400" cy="266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Usage de Zotero</a:t>
            </a:r>
          </a:p>
        </p:txBody>
      </p:sp>
      <p:pic>
        <p:nvPicPr>
          <p:cNvPr descr="images/logo_zoter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59200" y="1244600"/>
            <a:ext cx="4686300" cy="4686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Utiliser les fonctionnalités de Zotero</a:t>
            </a:r>
          </a:p>
          <a:p>
            <a:pPr lvl="0"/>
            <a:r>
              <a:rPr/>
              <a:t>gestion des métadonnées</a:t>
            </a:r>
            <a:br/>
          </a:p>
          <a:p>
            <a:pPr lvl="0"/>
            <a:r>
              <a:rPr/>
              <a:t>collections et sous-collections</a:t>
            </a:r>
            <a:br/>
          </a:p>
          <a:p>
            <a:pPr lvl="0"/>
            <a:r>
              <a:rPr/>
              <a:t>dédoublonnage</a:t>
            </a:r>
            <a:br/>
          </a:p>
          <a:p>
            <a:pPr lvl="0"/>
            <a:r>
              <a:rPr/>
              <a:t>marqueurs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Revue de littérature / méta-analyse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Une méta-analyse est une synthèse quantitative exhaustive et reproductible des résultats des études étudiant la même question.</a:t>
            </a:r>
          </a:p>
          <a:p>
            <a:pPr lvl="0" indent="0" marL="0">
              <a:spcBef>
                <a:spcPts val="3000"/>
              </a:spcBef>
              <a:buNone/>
            </a:pPr>
          </a:p>
          <a:p>
            <a:pPr lvl="0"/>
            <a:r>
              <a:rPr/>
              <a:t>Augmenter la puissance statistique de la recherche</a:t>
            </a:r>
          </a:p>
          <a:p>
            <a:pPr lvl="0"/>
            <a:r>
              <a:rPr/>
              <a:t>Améliorer la précision de l’estimation de l’effet traitement</a:t>
            </a:r>
          </a:p>
          <a:p>
            <a:pPr lvl="0"/>
            <a:r>
              <a:rPr/>
              <a:t>Lever le doute en cas de résultats discordants</a:t>
            </a:r>
          </a:p>
          <a:p>
            <a:pPr lvl="0" indent="0" marL="0">
              <a:spcBef>
                <a:spcPts val="3000"/>
              </a:spcBef>
              <a:buNone/>
            </a:pPr>
          </a:p>
          <a:p>
            <a:pPr lvl="0" indent="0" marL="0">
              <a:buNone/>
            </a:pPr>
            <a:r>
              <a:rPr/>
              <a:t>Une méta-analyse est plus qu’une revue systématique, </a:t>
            </a:r>
            <a:r>
              <a:rPr b="1"/>
              <a:t>qui fait la même chose sans la synthèse quantitative.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intérêts de la revue de littérature</a:t>
            </a:r>
          </a:p>
        </p:txBody>
      </p:sp>
      <p:pic>
        <p:nvPicPr>
          <p:cNvPr descr="images/purpose_literatur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La méthode PRISMA</a:t>
            </a:r>
          </a:p>
          <a:p>
            <a:pPr lvl="0" indent="-457200" marL="457200">
              <a:buAutoNum type="arabicPeriod"/>
            </a:pPr>
            <a:r>
              <a:rPr/>
              <a:t>écrire un protocole, le rendre accessible (par exemple sur </a:t>
            </a:r>
            <a:r>
              <a:rPr>
                <a:hlinkClick r:id="rId2"/>
              </a:rPr>
              <a:t>prospero</a:t>
            </a:r>
          </a:p>
          <a:p>
            <a:pPr lvl="0" indent="-457200" marL="457200">
              <a:buAutoNum type="arabicPeriod"/>
            </a:pPr>
            <a:r>
              <a:rPr/>
              <a:t>Définir des critères d’éligibilité</a:t>
            </a:r>
          </a:p>
          <a:p>
            <a:pPr lvl="0" indent="-457200" marL="457200">
              <a:buAutoNum type="arabicPeriod"/>
            </a:pPr>
            <a:r>
              <a:rPr/>
              <a:t>Décrire les bases, corpus d’articles dans lesquels on a trouvé les études pertinentes</a:t>
            </a:r>
          </a:p>
          <a:p>
            <a:pPr lvl="0" indent="-457200" marL="457200">
              <a:buAutoNum type="arabicPeriod"/>
            </a:pPr>
            <a:r>
              <a:rPr/>
              <a:t>stratégie de recherche : définir cette stratégie et conserver les équations de recherche</a:t>
            </a:r>
          </a:p>
          <a:p>
            <a:pPr lvl="0" indent="-457200" marL="457200">
              <a:buAutoNum type="arabicPeriod"/>
            </a:pPr>
            <a:r>
              <a:rPr/>
              <a:t>processus de sélection : décrire les étapes (et les acteurs) de cette sélection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La méthode PRISMA</a:t>
            </a:r>
          </a:p>
          <a:p>
            <a:pPr lvl="0" indent="-457200" marL="457200">
              <a:buAutoNum startAt="6" type="arabicPeriod"/>
            </a:pPr>
            <a:r>
              <a:rPr/>
              <a:t>extraction des données (pas pertinent pour les revues systématiques)</a:t>
            </a:r>
          </a:p>
          <a:p>
            <a:pPr lvl="0" indent="-457200" marL="457200">
              <a:buAutoNum startAt="6" type="arabicPeriod"/>
            </a:pPr>
            <a:r>
              <a:rPr/>
              <a:t>Risque de biais (dans la sélection des sources)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</a:t>
            </a:r>
            <a:r>
              <a:rPr/>
              <a:t>opulation</a:t>
            </a:r>
            <a:br/>
            <a:r>
              <a:rPr b="1"/>
              <a:t>I</a:t>
            </a:r>
            <a:r>
              <a:rPr/>
              <a:t>ntervention</a:t>
            </a:r>
            <a:br/>
            <a:r>
              <a:rPr b="1"/>
              <a:t>C</a:t>
            </a:r>
            <a:r>
              <a:rPr/>
              <a:t>omparison</a:t>
            </a:r>
            <a:br/>
            <a:r>
              <a:rPr b="1"/>
              <a:t>O</a:t>
            </a:r>
            <a:r>
              <a:rPr/>
              <a:t>utcome</a:t>
            </a:r>
            <a:br/>
            <a:r>
              <a:rPr b="1"/>
              <a:t>S</a:t>
            </a:r>
            <a:r>
              <a:rPr/>
              <a:t>tudy design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</a:t>
            </a:r>
            <a:r>
              <a:rPr/>
              <a:t>opulation de San Francisco</a:t>
            </a:r>
            <a:br/>
            <a:r>
              <a:rPr b="1"/>
              <a:t>I</a:t>
            </a:r>
            <a:r>
              <a:rPr/>
              <a:t>: ajout de fluor dans l’eau potable</a:t>
            </a:r>
            <a:br/>
            <a:r>
              <a:rPr b="1"/>
              <a:t>C</a:t>
            </a:r>
            <a:r>
              <a:rPr/>
              <a:t>: pas d’ajout</a:t>
            </a:r>
            <a:br/>
            <a:r>
              <a:rPr b="1"/>
              <a:t>O</a:t>
            </a:r>
            <a:r>
              <a:rPr/>
              <a:t>: prévention de la carie dentaire</a:t>
            </a:r>
            <a:br/>
            <a:r>
              <a:rPr b="1"/>
              <a:t>S</a:t>
            </a:r>
            <a:r>
              <a:rPr/>
              <a:t>: études de cohortes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Plusieurs bases de données</a:t>
            </a:r>
          </a:p>
        </p:txBody>
      </p:sp>
      <p:pic>
        <p:nvPicPr>
          <p:cNvPr descr="images/PRISMA_workflo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38200"/>
            <a:ext cx="51054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Exercice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Quelle stratégie pour prévenir l’apparition de stress et de conduites addictives (drogue, alcool) dans un sous-marin en temps de paix (longues campagnes)</a:t>
            </a:r>
          </a:p>
          <a:p>
            <a:pPr lvl="0" indent="0" marL="0">
              <a:buNone/>
            </a:pPr>
            <a:r>
              <a:rPr/>
              <a:t>Proposer des mots-clé sous la forme d’un diagramme PICO</a:t>
            </a:r>
          </a:p>
        </p:txBody>
      </p:sp>
      <p:pic>
        <p:nvPicPr>
          <p:cNvPr descr="images/submariners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73200"/>
            <a:ext cx="4038600" cy="2832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PICOS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</a:t>
            </a:r>
            <a:r>
              <a:rPr/>
              <a:t>: sous-mariniers en temps de paix</a:t>
            </a:r>
            <a:br/>
            <a:r>
              <a:rPr b="1"/>
              <a:t>I</a:t>
            </a:r>
            <a:r>
              <a:rPr/>
              <a:t>:</a:t>
            </a:r>
            <a:br/>
            <a:r>
              <a:rPr b="1"/>
              <a:t>C</a:t>
            </a:r>
            <a:r>
              <a:rPr/>
              <a:t>:</a:t>
            </a:r>
            <a:br/>
            <a:r>
              <a:rPr b="1"/>
              <a:t>O</a:t>
            </a:r>
            <a:r>
              <a:rPr/>
              <a:t>: prévention des addictions liées au stress</a:t>
            </a:r>
            <a:br/>
            <a:r>
              <a:rPr b="1"/>
              <a:t>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Pubmed (MeSH)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("Military Personnel/psychology"[Mesh]) AND ("Submarine Medicine"[Mesh]) AND stress</a:t>
            </a:r>
          </a:p>
          <a:p>
            <a:pPr lvl="0" indent="0" marL="0">
              <a:buNone/>
            </a:pPr>
            <a:r>
              <a:rPr/>
              <a:t>n=7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Web Of Science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TS=(submarine) AND TS=(stress)</a:t>
            </a:r>
            <a:r>
              <a:rPr/>
              <a:t> n=1479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TS=(submarine) AND TS=(stress) AND TS=(prevention)</a:t>
            </a:r>
            <a:r>
              <a:rPr/>
              <a:t> n=9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TS=(submarine) AND TS=(stress) AND (TS=(alcohol) OR TS=(drugs) OR TS=(suicide))</a:t>
            </a:r>
          </a:p>
          <a:p>
            <a:pPr lvl="0" indent="0" marL="0">
              <a:buNone/>
            </a:pPr>
            <a:r>
              <a:rPr/>
              <a:t>n=6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Web of Science (combinaison)</a:t>
            </a:r>
          </a:p>
        </p:txBody>
      </p:sp>
      <p:pic>
        <p:nvPicPr>
          <p:cNvPr descr="images/session_wo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44600"/>
            <a:ext cx="5105400" cy="228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Embase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('military medicine'/exp OR 'military medicine') AND ('stress'/exp OR stress) AND submarin*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OpenAlex</a:t>
            </a:r>
          </a:p>
          <a:p>
            <a:pPr lvl="0" indent="0" marL="0">
              <a:buNone/>
            </a:pPr>
            <a:r>
              <a:rPr/>
              <a:t>https://openalex.org/works?sort=cited_by_count%3Adesc&amp;column=display_name,publication_year,type,open_access.is_oa,cited_by_count&amp;page=1&amp;filter=concepts.id%3AC121327165%2BC70410870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Cochrane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Hits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(“submariner”):ti,ab,kw AND (stress):ti,ab,kw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submariners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submarine* AND stress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submarine* AND mental health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#3 OR #4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8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ThemeUnivRennes">
  <a:themeElements>
    <a:clrScheme name="Rennes-Université">
      <a:dk1>
        <a:srgbClr val="000000"/>
      </a:dk1>
      <a:lt1>
        <a:srgbClr val="FFFFFF"/>
      </a:lt1>
      <a:dk2>
        <a:srgbClr val="A70050"/>
      </a:dk2>
      <a:lt2>
        <a:srgbClr val="FAA619"/>
      </a:lt2>
      <a:accent1>
        <a:srgbClr val="EF4123"/>
      </a:accent1>
      <a:accent2>
        <a:srgbClr val="62BA45"/>
      </a:accent2>
      <a:accent3>
        <a:srgbClr val="004070"/>
      </a:accent3>
      <a:accent4>
        <a:srgbClr val="00AEE5"/>
      </a:accent4>
      <a:accent5>
        <a:srgbClr val="351A6E"/>
      </a:accent5>
      <a:accent6>
        <a:srgbClr val="3B5DA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Rennes_janvier2023_light.potx" id="{381CB343-9499-4424-9F43-368BC563F8FA}" vid="{59BA1FC6-5237-4AFA-85CB-D7FE759FE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UnivRennes_janvier2023</Template>
  <TotalTime>0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Arial</vt:lpstr>
      <vt:lpstr>Calibri</vt:lpstr>
      <vt:lpstr>Century Gothic</vt:lpstr>
      <vt:lpstr>Roboto</vt:lpstr>
      <vt:lpstr>Unirennes Inline</vt:lpstr>
      <vt:lpstr>Unirennes Text</vt:lpstr>
      <vt:lpstr>Wingdings</vt:lpstr>
      <vt:lpstr>ThemeUnivRennes</vt:lpstr>
      <vt:lpstr>Présentation PowerPoint</vt:lpstr>
    </vt:vector>
  </TitlesOfParts>
  <Company>Université de Rennes 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Débuter une revue de littérature</dc:title>
  <dc:creator>Damien Belvèze</dc:creator>
  <cp:keywords/>
  <dcterms:created xsi:type="dcterms:W3CDTF">2023-11-07T14:50:27Z</dcterms:created>
  <dcterms:modified xsi:type="dcterms:W3CDTF">2023-11-07T14:50:27Z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2023-11-07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